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51" r:id="rId2"/>
    <p:sldId id="460" r:id="rId3"/>
    <p:sldId id="465" r:id="rId4"/>
    <p:sldId id="473" r:id="rId5"/>
    <p:sldId id="464" r:id="rId6"/>
    <p:sldId id="474" r:id="rId7"/>
    <p:sldId id="475" r:id="rId8"/>
    <p:sldId id="468" r:id="rId9"/>
    <p:sldId id="466" r:id="rId10"/>
    <p:sldId id="467" r:id="rId11"/>
    <p:sldId id="461" r:id="rId12"/>
    <p:sldId id="469" r:id="rId13"/>
    <p:sldId id="470" r:id="rId14"/>
    <p:sldId id="471" r:id="rId15"/>
    <p:sldId id="472" r:id="rId16"/>
    <p:sldId id="462" r:id="rId17"/>
    <p:sldId id="4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F"/>
    <a:srgbClr val="D34817"/>
    <a:srgbClr val="FFFFFF"/>
    <a:srgbClr val="2E00BB"/>
    <a:srgbClr val="003AA3"/>
    <a:srgbClr val="FF4B4B"/>
    <a:srgbClr val="D8B9BA"/>
    <a:srgbClr val="99B3D7"/>
    <a:srgbClr val="DC9D9C"/>
    <a:srgbClr val="280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6" autoAdjust="0"/>
    <p:restoredTop sz="91492" autoAdjust="0"/>
  </p:normalViewPr>
  <p:slideViewPr>
    <p:cSldViewPr snapToGrid="0">
      <p:cViewPr varScale="1">
        <p:scale>
          <a:sx n="145" d="100"/>
          <a:sy n="145" d="100"/>
        </p:scale>
        <p:origin x="76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6D86A-259D-47C1-9C6B-BFCFD1AD74F4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E14B0-4367-45B8-8D84-B58D788BBB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707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2023/5/28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7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31F93-DC01-482F-AB5B-F81885DA799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24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1654" y="2641331"/>
            <a:ext cx="115088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tx2"/>
                </a:solidFill>
                <a:cs typeface="+mn-ea"/>
                <a:sym typeface="+mn-lt"/>
              </a:rPr>
              <a:t>EE215A: Router</a:t>
            </a:r>
            <a:endParaRPr lang="zh-CN" altLang="en-US" sz="3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654" y="3790681"/>
            <a:ext cx="1150882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An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Lihua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, Gong </a:t>
            </a:r>
            <a:r>
              <a:rPr lang="en-US" altLang="zh-CN" dirty="0" err="1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Yutao</a:t>
            </a:r>
            <a:endParaRPr lang="zh-CN" altLang="en-US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4378" y="3168144"/>
            <a:ext cx="3500572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bench3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81244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55" y="6181827"/>
            <a:ext cx="1124107" cy="3524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07" y="6181827"/>
            <a:ext cx="1105055" cy="36200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110261" y="1901961"/>
            <a:ext cx="10041656" cy="4066369"/>
            <a:chOff x="1110261" y="2061818"/>
            <a:chExt cx="10041656" cy="406636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6" t="6210" r="14642" b="4412"/>
            <a:stretch/>
          </p:blipFill>
          <p:spPr>
            <a:xfrm>
              <a:off x="1110261" y="2432309"/>
              <a:ext cx="5324639" cy="3695878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822955" y="2062977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46306" y="2061818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658238" y="206181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44" t="9186" r="8112" b="8136"/>
            <a:stretch/>
          </p:blipFill>
          <p:spPr>
            <a:xfrm>
              <a:off x="6914482" y="2554345"/>
              <a:ext cx="4237435" cy="3439017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9679696" y="2061818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28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11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bench4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81244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370" y="6148687"/>
            <a:ext cx="1133633" cy="35247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60" y="6170628"/>
            <a:ext cx="1190791" cy="352474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833744" y="1955328"/>
            <a:ext cx="10573872" cy="3999124"/>
            <a:chOff x="833744" y="1955328"/>
            <a:chExt cx="10573872" cy="3999124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8" t="7476" r="15306" b="6648"/>
            <a:stretch/>
          </p:blipFill>
          <p:spPr>
            <a:xfrm>
              <a:off x="833744" y="2282803"/>
              <a:ext cx="5563609" cy="3671649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656699" y="195711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508759" y="1955328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18097" y="195532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69" t="8786" r="8374" b="7736"/>
            <a:stretch/>
          </p:blipFill>
          <p:spPr>
            <a:xfrm>
              <a:off x="7097788" y="2326443"/>
              <a:ext cx="4309828" cy="3584368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9895213" y="1955328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6478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bench5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81244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35726" y="1245691"/>
            <a:ext cx="6041112" cy="5584252"/>
            <a:chOff x="2835726" y="1245691"/>
            <a:chExt cx="6041112" cy="558425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9" t="28580" r="8469" b="27849"/>
            <a:stretch/>
          </p:blipFill>
          <p:spPr>
            <a:xfrm>
              <a:off x="2848275" y="4298236"/>
              <a:ext cx="5990199" cy="2531707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0" t="9324" r="7398" b="7816"/>
            <a:stretch/>
          </p:blipFill>
          <p:spPr>
            <a:xfrm>
              <a:off x="2835726" y="1245691"/>
              <a:ext cx="6041112" cy="3140347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3808951" y="138293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526493" y="1376624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963439" y="401670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921695" y="4532280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355" y="2503138"/>
            <a:ext cx="1219370" cy="3238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355" y="5392615"/>
            <a:ext cx="1209844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13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fract2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678257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83792" y="1053536"/>
            <a:ext cx="5291106" cy="5786581"/>
            <a:chOff x="3283792" y="1053536"/>
            <a:chExt cx="5291106" cy="57865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2" t="21882" r="8532" b="21332"/>
            <a:stretch/>
          </p:blipFill>
          <p:spPr>
            <a:xfrm>
              <a:off x="3283792" y="3939202"/>
              <a:ext cx="5291106" cy="290091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0" t="9486" r="7220" b="8036"/>
            <a:stretch/>
          </p:blipFill>
          <p:spPr>
            <a:xfrm>
              <a:off x="3380393" y="1286554"/>
              <a:ext cx="5194505" cy="2696959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4128671" y="1053536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36971" y="1053536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295948" y="368419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89723" y="4271256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38" y="2444506"/>
            <a:ext cx="1238423" cy="381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838" y="5056237"/>
            <a:ext cx="1247949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14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119620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primary1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3648" y="1660762"/>
            <a:ext cx="11411482" cy="4290590"/>
            <a:chOff x="393648" y="1660762"/>
            <a:chExt cx="11411482" cy="42905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81" t="11801" r="8351" b="11445"/>
            <a:stretch/>
          </p:blipFill>
          <p:spPr>
            <a:xfrm>
              <a:off x="6841789" y="2282164"/>
              <a:ext cx="4963341" cy="366918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2" t="6123" r="11596" b="5236"/>
            <a:stretch/>
          </p:blipFill>
          <p:spPr>
            <a:xfrm>
              <a:off x="393648" y="2287457"/>
              <a:ext cx="6151302" cy="3663895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562258" y="1660762"/>
              <a:ext cx="1029949" cy="45719"/>
            </a:xfrm>
            <a:prstGeom prst="rect">
              <a:avLst/>
            </a:prstGeom>
            <a:solidFill>
              <a:srgbClr val="A4000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44113" y="2060268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83300" y="2060268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41188" y="206026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167226" y="2060268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280" y="6203324"/>
            <a:ext cx="1314633" cy="371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487" y="6203324"/>
            <a:ext cx="129558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15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1196204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industry1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1091444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4427" y="2060268"/>
            <a:ext cx="11592221" cy="4081335"/>
            <a:chOff x="304427" y="2060268"/>
            <a:chExt cx="11592221" cy="408133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40" t="10583" r="8085" b="9519"/>
            <a:stretch/>
          </p:blipFill>
          <p:spPr>
            <a:xfrm>
              <a:off x="6928216" y="2325692"/>
              <a:ext cx="4968432" cy="3815911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7" t="7642" r="13564" b="6174"/>
            <a:stretch/>
          </p:blipFill>
          <p:spPr>
            <a:xfrm>
              <a:off x="304427" y="2351840"/>
              <a:ext cx="6172329" cy="3763616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1339353" y="2060268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383300" y="2060268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858240" y="2060268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12622" y="2060268"/>
              <a:ext cx="983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overlay</a:t>
              </a:r>
              <a:endParaRPr lang="zh-CN" altLang="en-US" dirty="0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57" y="6324924"/>
            <a:ext cx="1324160" cy="3429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724" y="6324924"/>
            <a:ext cx="1343212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23" y="6324924"/>
            <a:ext cx="396409" cy="396359"/>
            <a:chOff x="11478023" y="6324924"/>
            <a:chExt cx="39640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478023" y="6369214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16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173572"/>
              </p:ext>
            </p:extLst>
          </p:nvPr>
        </p:nvGraphicFramePr>
        <p:xfrm>
          <a:off x="818909" y="1708771"/>
          <a:ext cx="10554181" cy="42068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8431">
                  <a:extLst>
                    <a:ext uri="{9D8B030D-6E8A-4147-A177-3AD203B41FA5}">
                      <a16:colId xmlns:a16="http://schemas.microsoft.com/office/drawing/2014/main" val="2876656877"/>
                    </a:ext>
                  </a:extLst>
                </a:gridCol>
                <a:gridCol w="2089608">
                  <a:extLst>
                    <a:ext uri="{9D8B030D-6E8A-4147-A177-3AD203B41FA5}">
                      <a16:colId xmlns:a16="http://schemas.microsoft.com/office/drawing/2014/main" val="3574387985"/>
                    </a:ext>
                  </a:extLst>
                </a:gridCol>
                <a:gridCol w="2407603">
                  <a:extLst>
                    <a:ext uri="{9D8B030D-6E8A-4147-A177-3AD203B41FA5}">
                      <a16:colId xmlns:a16="http://schemas.microsoft.com/office/drawing/2014/main" val="168493809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419427873"/>
                    </a:ext>
                  </a:extLst>
                </a:gridCol>
                <a:gridCol w="2121160">
                  <a:extLst>
                    <a:ext uri="{9D8B030D-6E8A-4147-A177-3AD203B41FA5}">
                      <a16:colId xmlns:a16="http://schemas.microsoft.com/office/drawing/2014/main" val="2612270016"/>
                    </a:ext>
                  </a:extLst>
                </a:gridCol>
              </a:tblGrid>
              <a:tr h="46742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Accuracy</a:t>
                      </a:r>
                      <a:r>
                        <a:rPr lang="en-US" altLang="zh-CN" baseline="0" dirty="0"/>
                        <a:t> after Opt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Cost after Opt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812220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20/20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372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93382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20/20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1760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69252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16/16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479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58166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15/15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15/15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1793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10019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86/128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128/128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9433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12070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71071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fract2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109/125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125/125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11892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39101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primary1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679/830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830/830</a:t>
                      </a:r>
                      <a:endParaRPr lang="zh-CN" alt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169094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119763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40293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industry1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839/1000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1000/1000</a:t>
                      </a:r>
                      <a:endParaRPr lang="zh-CN" altLang="en-US" sz="2000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572584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accent6"/>
                          </a:solidFill>
                        </a:rPr>
                        <a:t>406117</a:t>
                      </a:r>
                      <a:endParaRPr lang="zh-CN" altLang="en-US" b="1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2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6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1586" y="2993024"/>
            <a:ext cx="1150882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chemeClr val="tx2"/>
                </a:solidFill>
                <a:cs typeface="+mn-ea"/>
                <a:sym typeface="+mn-lt"/>
              </a:rPr>
              <a:t>THANKS</a:t>
            </a:r>
            <a:endParaRPr lang="zh-CN" altLang="en-US" sz="36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92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53280" y="1228068"/>
            <a:ext cx="2922304" cy="1575682"/>
            <a:chOff x="1065396" y="632414"/>
            <a:chExt cx="2860039" cy="1542110"/>
          </a:xfrm>
          <a:solidFill>
            <a:srgbClr val="A40006"/>
          </a:solidFill>
        </p:grpSpPr>
        <p:sp>
          <p:nvSpPr>
            <p:cNvPr id="8" name="矩形 7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grpFill/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solidFill>
              <a:srgbClr val="A40006"/>
            </a:solidFill>
            <a:ln w="25400">
              <a:solidFill>
                <a:srgbClr val="FFFFFF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01943" y="1090653"/>
              <a:ext cx="2434809" cy="612542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7" dirty="0">
                  <a:solidFill>
                    <a:schemeClr val="bg1"/>
                  </a:solidFill>
                  <a:cs typeface="+mn-ea"/>
                  <a:sym typeface="+mn-lt"/>
                </a:rPr>
                <a:t>CONTENT</a:t>
              </a:r>
              <a:endParaRPr lang="zh-CN" altLang="en-US" sz="346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rot="16200000" flipV="1">
              <a:off x="1275472" y="1302350"/>
              <a:ext cx="313392" cy="189148"/>
            </a:xfrm>
            <a:prstGeom prst="line">
              <a:avLst/>
            </a:prstGeom>
            <a:grpFill/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450435" y="2679036"/>
            <a:ext cx="5193182" cy="481018"/>
            <a:chOff x="6433491" y="1747088"/>
            <a:chExt cx="5193182" cy="481018"/>
          </a:xfrm>
        </p:grpSpPr>
        <p:grpSp>
          <p:nvGrpSpPr>
            <p:cNvPr id="14" name="组合 13"/>
            <p:cNvGrpSpPr/>
            <p:nvPr/>
          </p:nvGrpSpPr>
          <p:grpSpPr>
            <a:xfrm>
              <a:off x="6542992" y="1747088"/>
              <a:ext cx="3924337" cy="430374"/>
              <a:chOff x="5581874" y="2152389"/>
              <a:chExt cx="3924337" cy="430374"/>
            </a:xfrm>
          </p:grpSpPr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5581874" y="22349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1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152389"/>
                <a:ext cx="2940050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Basic Algorithm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flipH="1">
              <a:off x="6433491" y="2147214"/>
              <a:ext cx="5193182" cy="80892"/>
              <a:chOff x="1249883" y="2596259"/>
              <a:chExt cx="5195887" cy="80934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V="1">
                <a:off x="1249883" y="2672770"/>
                <a:ext cx="5180894" cy="44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7" name="矩形 1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450435" y="3533766"/>
            <a:ext cx="5193182" cy="491105"/>
            <a:chOff x="6433491" y="2601818"/>
            <a:chExt cx="5193182" cy="491105"/>
          </a:xfrm>
        </p:grpSpPr>
        <p:grpSp>
          <p:nvGrpSpPr>
            <p:cNvPr id="24" name="组合 23"/>
            <p:cNvGrpSpPr/>
            <p:nvPr/>
          </p:nvGrpSpPr>
          <p:grpSpPr>
            <a:xfrm>
              <a:off x="6542992" y="2601818"/>
              <a:ext cx="5083681" cy="430374"/>
              <a:chOff x="5581874" y="2941376"/>
              <a:chExt cx="5083681" cy="430374"/>
            </a:xfrm>
          </p:grpSpPr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5581874" y="3017576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2941376"/>
                <a:ext cx="4099394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Optimization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flipH="1">
              <a:off x="6433491" y="3012031"/>
              <a:ext cx="5193182" cy="80892"/>
              <a:chOff x="1249883" y="2596259"/>
              <a:chExt cx="5195887" cy="80934"/>
            </a:xfrm>
          </p:grpSpPr>
          <p:cxnSp>
            <p:nvCxnSpPr>
              <p:cNvPr id="26" name="直接连接符 25"/>
              <p:cNvCxnSpPr/>
              <p:nvPr/>
            </p:nvCxnSpPr>
            <p:spPr>
              <a:xfrm flipV="1">
                <a:off x="1249883" y="2672770"/>
                <a:ext cx="5180894" cy="4423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7" name="矩形 2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5450435" y="4404573"/>
            <a:ext cx="5193182" cy="485115"/>
            <a:chOff x="6433491" y="3472625"/>
            <a:chExt cx="5193182" cy="485115"/>
          </a:xfrm>
        </p:grpSpPr>
        <p:grpSp>
          <p:nvGrpSpPr>
            <p:cNvPr id="34" name="组合 33"/>
            <p:cNvGrpSpPr/>
            <p:nvPr/>
          </p:nvGrpSpPr>
          <p:grpSpPr>
            <a:xfrm>
              <a:off x="6542992" y="3472625"/>
              <a:ext cx="4140237" cy="430374"/>
              <a:chOff x="5581874" y="3744651"/>
              <a:chExt cx="4140237" cy="430374"/>
            </a:xfrm>
          </p:grpSpPr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5581874" y="3809739"/>
                <a:ext cx="728982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PART </a:t>
                </a:r>
                <a:r>
                  <a:rPr lang="en-US" altLang="zh-CN" sz="1600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800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TextBox 59"/>
              <p:cNvSpPr txBox="1">
                <a:spLocks noChangeArrowheads="1"/>
              </p:cNvSpPr>
              <p:nvPr/>
            </p:nvSpPr>
            <p:spPr bwMode="auto">
              <a:xfrm>
                <a:off x="6566161" y="3744651"/>
                <a:ext cx="3155950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A40006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Results</a:t>
                </a:r>
                <a:endParaRPr lang="zh-CN" altLang="en-US" b="1" dirty="0">
                  <a:solidFill>
                    <a:srgbClr val="A40006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flipH="1">
              <a:off x="6433491" y="3876848"/>
              <a:ext cx="5193182" cy="80892"/>
              <a:chOff x="1249883" y="2596259"/>
              <a:chExt cx="5195887" cy="80934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V="1">
                <a:off x="1249883" y="2672774"/>
                <a:ext cx="5180894" cy="441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矩形 36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A4000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943">
                  <a:lnSpc>
                    <a:spcPct val="120000"/>
                  </a:lnSpc>
                  <a:defRPr/>
                </a:pPr>
                <a:endParaRPr lang="zh-CN" altLang="en-US" sz="1799" kern="0">
                  <a:solidFill>
                    <a:srgbClr val="313D5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0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Basic Algorithm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28"/>
          <p:cNvSpPr txBox="1"/>
          <p:nvPr/>
        </p:nvSpPr>
        <p:spPr>
          <a:xfrm>
            <a:off x="506277" y="1331559"/>
            <a:ext cx="435986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Maze Router: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1559115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1069758" y="5006310"/>
            <a:ext cx="525778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Use</a:t>
            </a:r>
            <a:r>
              <a:rPr lang="en-US" altLang="zh-CN" b="1" dirty="0"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cs typeface="+mn-ea"/>
                <a:sym typeface="+mn-lt"/>
              </a:rPr>
              <a:t>queue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dirty="0">
                <a:cs typeface="+mn-ea"/>
                <a:sym typeface="+mn-lt"/>
              </a:rPr>
              <a:t>first in first out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Expanded in </a:t>
            </a:r>
            <a:r>
              <a:rPr lang="en-US" altLang="zh-CN" dirty="0" err="1">
                <a:cs typeface="+mn-ea"/>
                <a:sym typeface="+mn-lt"/>
              </a:rPr>
              <a:t>pathcost</a:t>
            </a:r>
            <a:r>
              <a:rPr lang="en-US" altLang="zh-CN" dirty="0">
                <a:cs typeface="+mn-ea"/>
                <a:sym typeface="+mn-lt"/>
              </a:rPr>
              <a:t> order,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cheapest</a:t>
            </a:r>
            <a:r>
              <a:rPr lang="en-US" altLang="zh-CN" dirty="0">
                <a:cs typeface="+mn-ea"/>
                <a:sym typeface="+mn-lt"/>
              </a:rPr>
              <a:t> cells before more expensive cells.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90996" y="2035684"/>
            <a:ext cx="7210007" cy="2673921"/>
            <a:chOff x="668827" y="1993161"/>
            <a:chExt cx="7210007" cy="267392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827" y="1993161"/>
              <a:ext cx="2184012" cy="219902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1824" y="1993161"/>
              <a:ext cx="2184012" cy="21989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9361" y="2035684"/>
              <a:ext cx="2149473" cy="2157015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265377" y="4297750"/>
              <a:ext cx="990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Expand</a:t>
              </a:r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651063" y="4294198"/>
              <a:ext cx="1245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Backtrace</a:t>
              </a:r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23649" y="4294198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Clean up</a:t>
              </a:r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57126" y="5006310"/>
            <a:ext cx="3091365" cy="1600915"/>
            <a:chOff x="7357126" y="5006310"/>
            <a:chExt cx="3091365" cy="1600915"/>
          </a:xfrm>
        </p:grpSpPr>
        <p:grpSp>
          <p:nvGrpSpPr>
            <p:cNvPr id="14" name="组合 13"/>
            <p:cNvGrpSpPr/>
            <p:nvPr/>
          </p:nvGrpSpPr>
          <p:grpSpPr>
            <a:xfrm>
              <a:off x="7357126" y="5193135"/>
              <a:ext cx="1583637" cy="1119826"/>
              <a:chOff x="1009575" y="4954860"/>
              <a:chExt cx="1583637" cy="1119826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5"/>
              <a:srcRect t="815" b="-1"/>
              <a:stretch/>
            </p:blipFill>
            <p:spPr>
              <a:xfrm>
                <a:off x="1009575" y="4954860"/>
                <a:ext cx="1370401" cy="1119826"/>
              </a:xfrm>
              <a:prstGeom prst="rect">
                <a:avLst/>
              </a:prstGeom>
            </p:spPr>
          </p:pic>
          <p:sp>
            <p:nvSpPr>
              <p:cNvPr id="11" name="右弧形箭头 10"/>
              <p:cNvSpPr/>
              <p:nvPr/>
            </p:nvSpPr>
            <p:spPr>
              <a:xfrm>
                <a:off x="2337994" y="5169475"/>
                <a:ext cx="255218" cy="690596"/>
              </a:xfrm>
              <a:prstGeom prst="curvedLef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加号 14"/>
            <p:cNvSpPr/>
            <p:nvPr/>
          </p:nvSpPr>
          <p:spPr>
            <a:xfrm>
              <a:off x="9227953" y="5551641"/>
              <a:ext cx="402848" cy="396453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下箭头 15"/>
            <p:cNvSpPr/>
            <p:nvPr/>
          </p:nvSpPr>
          <p:spPr>
            <a:xfrm>
              <a:off x="9956912" y="5896939"/>
              <a:ext cx="211015" cy="371732"/>
            </a:xfrm>
            <a:prstGeom prst="downArrow">
              <a:avLst/>
            </a:prstGeom>
            <a:solidFill>
              <a:srgbClr val="D3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下箭头 33"/>
            <p:cNvSpPr/>
            <p:nvPr/>
          </p:nvSpPr>
          <p:spPr>
            <a:xfrm flipV="1">
              <a:off x="9956911" y="5407750"/>
              <a:ext cx="211015" cy="363416"/>
            </a:xfrm>
            <a:prstGeom prst="downArrow">
              <a:avLst/>
            </a:prstGeom>
            <a:solidFill>
              <a:srgbClr val="D34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822609" y="5006310"/>
              <a:ext cx="4796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70BF"/>
                  </a:solidFill>
                </a:rPr>
                <a:t>Up</a:t>
              </a:r>
              <a:endParaRPr lang="zh-CN" altLang="en-US" dirty="0">
                <a:solidFill>
                  <a:srgbClr val="0070BF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688347" y="6268671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0070BF"/>
                  </a:solidFill>
                </a:rPr>
                <a:t>Down</a:t>
              </a:r>
              <a:endParaRPr lang="zh-CN" altLang="en-US" dirty="0">
                <a:solidFill>
                  <a:srgbClr val="0070B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33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Basic Algorithm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28"/>
          <p:cNvSpPr txBox="1"/>
          <p:nvPr/>
        </p:nvSpPr>
        <p:spPr>
          <a:xfrm>
            <a:off x="506277" y="1331559"/>
            <a:ext cx="4359865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Result is not good … 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2396782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9602"/>
              </p:ext>
            </p:extLst>
          </p:nvPr>
        </p:nvGraphicFramePr>
        <p:xfrm>
          <a:off x="3083291" y="2015779"/>
          <a:ext cx="6025418" cy="4206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8431">
                  <a:extLst>
                    <a:ext uri="{9D8B030D-6E8A-4147-A177-3AD203B41FA5}">
                      <a16:colId xmlns:a16="http://schemas.microsoft.com/office/drawing/2014/main" val="2876656877"/>
                    </a:ext>
                  </a:extLst>
                </a:gridCol>
                <a:gridCol w="2089608">
                  <a:extLst>
                    <a:ext uri="{9D8B030D-6E8A-4147-A177-3AD203B41FA5}">
                      <a16:colId xmlns:a16="http://schemas.microsoft.com/office/drawing/2014/main" val="3574387985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419427873"/>
                    </a:ext>
                  </a:extLst>
                </a:gridCol>
              </a:tblGrid>
              <a:tr h="46742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Accuracy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Cost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812220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693382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20/20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469252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16/16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1279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858166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15/15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10019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bench5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86/128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9433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571071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fract2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109/125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339101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primary1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679/830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169094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40293"/>
                  </a:ext>
                </a:extLst>
              </a:tr>
              <a:tr h="467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industry1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839/1000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572584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2204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789410" y="4278668"/>
            <a:ext cx="2295591" cy="2020680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61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Optimization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5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28"/>
          <p:cNvSpPr txBox="1"/>
          <p:nvPr/>
        </p:nvSpPr>
        <p:spPr>
          <a:xfrm>
            <a:off x="506278" y="1331559"/>
            <a:ext cx="2607344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Algorithm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118823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1100396" y="2100906"/>
            <a:ext cx="9245751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Cheapest-cell-first search: </a:t>
            </a:r>
            <a:r>
              <a:rPr lang="en-US" altLang="zh-CN" b="1" dirty="0" err="1">
                <a:solidFill>
                  <a:schemeClr val="tx2"/>
                </a:solidFill>
                <a:cs typeface="+mn-ea"/>
                <a:sym typeface="+mn-lt"/>
              </a:rPr>
              <a:t>Dijkstra’s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 algorithm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Predecessor:</a:t>
            </a:r>
            <a:r>
              <a:rPr lang="en-US" altLang="zh-CN" dirty="0">
                <a:cs typeface="+mn-ea"/>
                <a:sym typeface="+mn-lt"/>
              </a:rPr>
              <a:t> record the direction of reached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Take into account of the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Bend/Via Penalty </a:t>
            </a:r>
            <a:r>
              <a:rPr lang="en-US" altLang="zh-CN" dirty="0">
                <a:cs typeface="+mn-ea"/>
                <a:sym typeface="+mn-lt"/>
              </a:rPr>
              <a:t>when finding the cheapest </a:t>
            </a:r>
            <a:r>
              <a:rPr lang="en-US" altLang="zh-CN" dirty="0" err="1">
                <a:cs typeface="+mn-ea"/>
                <a:sym typeface="+mn-lt"/>
              </a:rPr>
              <a:t>pathcost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Data Structure: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Min Heap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042" y="4154369"/>
            <a:ext cx="3875954" cy="23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Optimization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28"/>
          <p:cNvSpPr txBox="1"/>
          <p:nvPr/>
        </p:nvSpPr>
        <p:spPr>
          <a:xfrm>
            <a:off x="506278" y="1331559"/>
            <a:ext cx="2607344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Net Order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8" y="1660762"/>
            <a:ext cx="118823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27609" y="2436313"/>
            <a:ext cx="2193281" cy="2961187"/>
            <a:chOff x="2236532" y="1801313"/>
            <a:chExt cx="2193281" cy="3337880"/>
          </a:xfrm>
        </p:grpSpPr>
        <p:sp>
          <p:nvSpPr>
            <p:cNvPr id="2" name="矩形 1"/>
            <p:cNvSpPr/>
            <p:nvPr/>
          </p:nvSpPr>
          <p:spPr>
            <a:xfrm>
              <a:off x="2236532" y="1801313"/>
              <a:ext cx="2193281" cy="3337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菱形 2"/>
            <p:cNvSpPr/>
            <p:nvPr/>
          </p:nvSpPr>
          <p:spPr>
            <a:xfrm>
              <a:off x="3208482" y="1801313"/>
              <a:ext cx="63944" cy="8312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/>
          </p:nvSpPr>
          <p:spPr>
            <a:xfrm>
              <a:off x="3208482" y="5056066"/>
              <a:ext cx="63944" cy="8312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3" idx="2"/>
              <a:endCxn id="11" idx="0"/>
            </p:cNvCxnSpPr>
            <p:nvPr/>
          </p:nvCxnSpPr>
          <p:spPr>
            <a:xfrm>
              <a:off x="3240454" y="1884440"/>
              <a:ext cx="0" cy="31716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菱形 7"/>
            <p:cNvSpPr/>
            <p:nvPr/>
          </p:nvSpPr>
          <p:spPr>
            <a:xfrm>
              <a:off x="2486529" y="2973954"/>
              <a:ext cx="70339" cy="8152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/>
          </p:nvSpPr>
          <p:spPr>
            <a:xfrm>
              <a:off x="3745611" y="2973388"/>
              <a:ext cx="70339" cy="8152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365500" y="2000250"/>
              <a:ext cx="32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</a:rPr>
                <a:t>1</a:t>
              </a:r>
              <a:endParaRPr lang="zh-CN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32162" y="3056342"/>
              <a:ext cx="32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</a:rPr>
                <a:t>2</a:t>
              </a:r>
              <a:endParaRPr lang="zh-CN" altLang="en-US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470030" y="2431622"/>
            <a:ext cx="2193281" cy="2965877"/>
            <a:chOff x="7273680" y="1801313"/>
            <a:chExt cx="2193281" cy="3337880"/>
          </a:xfrm>
        </p:grpSpPr>
        <p:sp>
          <p:nvSpPr>
            <p:cNvPr id="19" name="矩形 18"/>
            <p:cNvSpPr/>
            <p:nvPr/>
          </p:nvSpPr>
          <p:spPr>
            <a:xfrm>
              <a:off x="7273680" y="1801313"/>
              <a:ext cx="2193281" cy="3337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/>
          </p:nvSpPr>
          <p:spPr>
            <a:xfrm>
              <a:off x="8245630" y="1801313"/>
              <a:ext cx="63944" cy="8312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/>
          </p:nvSpPr>
          <p:spPr>
            <a:xfrm>
              <a:off x="8277602" y="5056066"/>
              <a:ext cx="63944" cy="83127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菱形 22"/>
            <p:cNvSpPr/>
            <p:nvPr/>
          </p:nvSpPr>
          <p:spPr>
            <a:xfrm>
              <a:off x="7490024" y="2973387"/>
              <a:ext cx="70339" cy="8152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8782759" y="2973388"/>
              <a:ext cx="70339" cy="8152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23" idx="3"/>
              <a:endCxn id="24" idx="1"/>
            </p:cNvCxnSpPr>
            <p:nvPr/>
          </p:nvCxnSpPr>
          <p:spPr>
            <a:xfrm>
              <a:off x="7560363" y="3014152"/>
              <a:ext cx="1222396" cy="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0" idx="2"/>
            </p:cNvCxnSpPr>
            <p:nvPr/>
          </p:nvCxnSpPr>
          <p:spPr>
            <a:xfrm>
              <a:off x="8277602" y="1884440"/>
              <a:ext cx="0" cy="90321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8277602" y="2787650"/>
              <a:ext cx="91226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189870" y="2787650"/>
              <a:ext cx="0" cy="226841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stCxn id="21" idx="0"/>
            </p:cNvCxnSpPr>
            <p:nvPr/>
          </p:nvCxnSpPr>
          <p:spPr>
            <a:xfrm>
              <a:off x="8309574" y="5056066"/>
              <a:ext cx="880296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8656003" y="3021497"/>
              <a:ext cx="32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</a:rPr>
                <a:t>1</a:t>
              </a:r>
              <a:endParaRPr lang="zh-CN" alt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45630" y="2011954"/>
              <a:ext cx="32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</a:rPr>
                <a:t>2</a:t>
              </a:r>
              <a:endParaRPr lang="zh-CN" altLang="en-US" sz="16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6635261" y="2505485"/>
            <a:ext cx="462941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Sorted all the nets by </a:t>
            </a:r>
            <a:r>
              <a:rPr lang="en-US" altLang="zh-CN" dirty="0" err="1">
                <a:cs typeface="+mn-ea"/>
                <a:sym typeface="+mn-lt"/>
              </a:rPr>
              <a:t>pins’distance</a:t>
            </a:r>
            <a:endParaRPr lang="en-US" altLang="zh-CN" dirty="0">
              <a:cs typeface="+mn-ea"/>
              <a:sym typeface="+mn-lt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Connect the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shorter</a:t>
            </a:r>
            <a:r>
              <a:rPr lang="en-US" altLang="zh-CN" dirty="0">
                <a:cs typeface="+mn-ea"/>
                <a:sym typeface="+mn-lt"/>
              </a:rPr>
              <a:t> nets first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06092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Optimization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7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TextBox 28"/>
          <p:cNvSpPr txBox="1"/>
          <p:nvPr/>
        </p:nvSpPr>
        <p:spPr>
          <a:xfrm>
            <a:off x="506278" y="1331559"/>
            <a:ext cx="350301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Preferred Routing Directions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6277" y="1660762"/>
            <a:ext cx="3323972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142779"/>
            <a:ext cx="8259328" cy="33437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0F04AB-8E41-C9F1-D64A-068103F4EF2E}"/>
              </a:ext>
            </a:extLst>
          </p:cNvPr>
          <p:cNvSpPr txBox="1"/>
          <p:nvPr/>
        </p:nvSpPr>
        <p:spPr>
          <a:xfrm>
            <a:off x="787071" y="5803267"/>
            <a:ext cx="79412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cs typeface="+mn-ea"/>
                <a:sym typeface="+mn-lt"/>
              </a:rPr>
              <a:t>If failed, </a:t>
            </a:r>
            <a:r>
              <a:rPr lang="en-US" altLang="zh-CN" b="1" dirty="0">
                <a:solidFill>
                  <a:schemeClr val="tx2"/>
                </a:solidFill>
                <a:cs typeface="+mn-ea"/>
                <a:sym typeface="+mn-lt"/>
              </a:rPr>
              <a:t>route again </a:t>
            </a:r>
            <a:r>
              <a:rPr lang="en-US" altLang="zh-CN" dirty="0">
                <a:cs typeface="+mn-ea"/>
                <a:sym typeface="+mn-lt"/>
              </a:rPr>
              <a:t>without any restriction</a:t>
            </a:r>
            <a:endParaRPr lang="en-US" altLang="zh-CN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48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00060" y="1635809"/>
            <a:ext cx="9941567" cy="4787219"/>
            <a:chOff x="900060" y="1635809"/>
            <a:chExt cx="9941567" cy="478721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8" r="15108"/>
            <a:stretch/>
          </p:blipFill>
          <p:spPr>
            <a:xfrm>
              <a:off x="900060" y="1660762"/>
              <a:ext cx="6388360" cy="4762266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12" r="13674"/>
            <a:stretch/>
          </p:blipFill>
          <p:spPr>
            <a:xfrm>
              <a:off x="8266988" y="1635809"/>
              <a:ext cx="2574639" cy="4787219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2040364" y="1693952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195326" y="1660604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263233" y="1635809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8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bench1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2258" y="1660762"/>
            <a:ext cx="81244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77" y="6359688"/>
            <a:ext cx="1105054" cy="3524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069" y="6324924"/>
            <a:ext cx="1076475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82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D7EDEE3-2FDC-3555-A96F-2A5B2F1640A2}"/>
              </a:ext>
            </a:extLst>
          </p:cNvPr>
          <p:cNvSpPr txBox="1"/>
          <p:nvPr/>
        </p:nvSpPr>
        <p:spPr>
          <a:xfrm>
            <a:off x="369277" y="197625"/>
            <a:ext cx="691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A40006"/>
                </a:solidFill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B24EA79-C3A4-74BF-6B67-37BCB3521C99}"/>
              </a:ext>
            </a:extLst>
          </p:cNvPr>
          <p:cNvGrpSpPr/>
          <p:nvPr/>
        </p:nvGrpSpPr>
        <p:grpSpPr>
          <a:xfrm>
            <a:off x="11478073" y="6324924"/>
            <a:ext cx="396359" cy="396359"/>
            <a:chOff x="11478073" y="6324924"/>
            <a:chExt cx="396359" cy="396359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4D43E5C-53C0-FB38-1E0A-320AC73FF483}"/>
                </a:ext>
              </a:extLst>
            </p:cNvPr>
            <p:cNvSpPr/>
            <p:nvPr/>
          </p:nvSpPr>
          <p:spPr>
            <a:xfrm>
              <a:off x="11478073" y="6324924"/>
              <a:ext cx="396359" cy="3963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sx="83000" sy="8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78A0213-0A17-0410-D185-BAAE40444D41}"/>
                </a:ext>
              </a:extLst>
            </p:cNvPr>
            <p:cNvSpPr txBox="1"/>
            <p:nvPr/>
          </p:nvSpPr>
          <p:spPr>
            <a:xfrm>
              <a:off x="11530922" y="6369214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9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TextBox 28"/>
          <p:cNvSpPr txBox="1"/>
          <p:nvPr/>
        </p:nvSpPr>
        <p:spPr>
          <a:xfrm>
            <a:off x="562258" y="1331559"/>
            <a:ext cx="887093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A40006"/>
                </a:solidFill>
                <a:latin typeface="+mn-lt"/>
                <a:ea typeface="+mn-ea"/>
                <a:cs typeface="+mn-ea"/>
                <a:sym typeface="+mn-lt"/>
              </a:rPr>
              <a:t>bench2</a:t>
            </a:r>
            <a:endParaRPr lang="zh-CN" altLang="en-US" sz="1800" b="1" dirty="0">
              <a:solidFill>
                <a:srgbClr val="A4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2258" y="1660762"/>
            <a:ext cx="812449" cy="45719"/>
          </a:xfrm>
          <a:prstGeom prst="rect">
            <a:avLst/>
          </a:prstGeom>
          <a:solidFill>
            <a:srgbClr val="A4000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7074" y="1811067"/>
            <a:ext cx="11831929" cy="4146478"/>
            <a:chOff x="307074" y="1811067"/>
            <a:chExt cx="11831929" cy="4146478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7" t="9714" r="8317" b="9080"/>
            <a:stretch/>
          </p:blipFill>
          <p:spPr>
            <a:xfrm>
              <a:off x="307074" y="1811067"/>
              <a:ext cx="7965211" cy="4146478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47" t="32373" r="8163" b="30671"/>
            <a:stretch/>
          </p:blipFill>
          <p:spPr>
            <a:xfrm>
              <a:off x="8298020" y="2954693"/>
              <a:ext cx="3840983" cy="188575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542731" y="2334654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grid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52262" y="2334654"/>
              <a:ext cx="1888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basic algorithm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35420" y="233465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opt</a:t>
              </a:r>
              <a:endParaRPr lang="zh-CN" altLang="en-US" dirty="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456" y="5225448"/>
            <a:ext cx="1124107" cy="3524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216" y="5234974"/>
            <a:ext cx="115268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266</Words>
  <Application>Microsoft Office PowerPoint</Application>
  <PresentationFormat>宽屏</PresentationFormat>
  <Paragraphs>175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An LH</cp:lastModifiedBy>
  <cp:revision>106</cp:revision>
  <dcterms:created xsi:type="dcterms:W3CDTF">2019-02-23T16:09:00Z</dcterms:created>
  <dcterms:modified xsi:type="dcterms:W3CDTF">2023-05-28T06:57:55Z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